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2" r:id="rId4"/>
    <p:sldId id="289" r:id="rId5"/>
    <p:sldId id="290" r:id="rId6"/>
    <p:sldId id="261" r:id="rId7"/>
    <p:sldId id="263" r:id="rId8"/>
    <p:sldId id="291" r:id="rId9"/>
    <p:sldId id="298" r:id="rId10"/>
    <p:sldId id="301" r:id="rId11"/>
    <p:sldId id="302" r:id="rId12"/>
    <p:sldId id="294" r:id="rId13"/>
    <p:sldId id="295" r:id="rId14"/>
    <p:sldId id="296" r:id="rId15"/>
    <p:sldId id="293" r:id="rId16"/>
    <p:sldId id="271" r:id="rId17"/>
    <p:sldId id="303" r:id="rId18"/>
    <p:sldId id="283" r:id="rId19"/>
    <p:sldId id="304" r:id="rId20"/>
    <p:sldId id="287" r:id="rId21"/>
    <p:sldId id="297" r:id="rId22"/>
    <p:sldId id="30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35838;&#20214;&#26631;&#20934;&#29256;\&#24494;&#35838;&#12298;&#23448;&#20698;&#36164;&#26412;&#20027;&#20041;&#12299;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永利制碱公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64"/>
            <a:ext cx="9144000" cy="600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4868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latin typeface="黑体" pitchFamily="2" charset="-122"/>
                <a:ea typeface="黑体" pitchFamily="2" charset="-122"/>
              </a:rPr>
              <a:t>11.</a:t>
            </a:r>
            <a:r>
              <a:rPr lang="zh-CN" altLang="en-US" sz="4800" dirty="0" smtClean="0">
                <a:latin typeface="黑体" pitchFamily="2" charset="-122"/>
                <a:ea typeface="黑体" pitchFamily="2" charset="-122"/>
              </a:rPr>
              <a:t>民族工业的曲折发展</a:t>
            </a:r>
            <a:endParaRPr lang="zh-CN" altLang="en-US" sz="4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6150114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太原十五中 赵杰</a:t>
            </a:r>
            <a:endParaRPr lang="zh-CN" altLang="en-US" sz="400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3"/>
          <p:cNvSpPr>
            <a:spLocks noChangeArrowheads="1"/>
          </p:cNvSpPr>
          <p:nvPr/>
        </p:nvSpPr>
        <p:spPr bwMode="auto">
          <a:xfrm>
            <a:off x="6228184" y="188640"/>
            <a:ext cx="2732088" cy="701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 b="1" dirty="0">
                <a:solidFill>
                  <a:srgbClr val="FF0000"/>
                </a:solidFill>
              </a:rPr>
              <a:t>地区分布：</a:t>
            </a:r>
          </a:p>
        </p:txBody>
      </p: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6265452" y="3338606"/>
            <a:ext cx="2732088" cy="701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 b="1" dirty="0">
                <a:solidFill>
                  <a:srgbClr val="FF0000"/>
                </a:solidFill>
              </a:rPr>
              <a:t>行业分布：</a:t>
            </a:r>
          </a:p>
        </p:txBody>
      </p:sp>
    </p:spTree>
    <p:extLst>
      <p:ext uri="{BB962C8B-B14F-4D97-AF65-F5344CB8AC3E}">
        <p14:creationId xmlns:p14="http://schemas.microsoft.com/office/powerpoint/2010/main" val="29999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72882"/>
              </p:ext>
            </p:extLst>
          </p:nvPr>
        </p:nvGraphicFramePr>
        <p:xfrm>
          <a:off x="179512" y="692696"/>
          <a:ext cx="8686800" cy="2996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4664990" imgH="1557580" progId="Excel.Chart.8">
                  <p:embed/>
                </p:oleObj>
              </mc:Choice>
              <mc:Fallback>
                <p:oleObj r:id="rId3" imgW="4664990" imgH="1557580" progId="Excel.Chart.8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92696"/>
                        <a:ext cx="8686800" cy="2996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23528" y="3933056"/>
            <a:ext cx="842493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民族资本主义经济</a:t>
            </a: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力量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薄弱，在</a:t>
            </a: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国民经济中所占比重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较小。</a:t>
            </a:r>
            <a:endParaRPr lang="zh-CN" altLang="en-US" sz="32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18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9552" y="961648"/>
            <a:ext cx="7983935" cy="166776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US" altLang="zh-CN" sz="2400" dirty="0">
                <a:latin typeface="宋体" pitchFamily="2" charset="-122"/>
              </a:rPr>
              <a:t>1922</a:t>
            </a:r>
            <a:r>
              <a:rPr lang="zh-CN" altLang="en-US" sz="2400" dirty="0">
                <a:latin typeface="宋体" pitchFamily="2" charset="-122"/>
              </a:rPr>
              <a:t>年，西方列强在医治好战争创伤后，带着他们的商品和资本卷土重来。申新各厂自</a:t>
            </a:r>
            <a:r>
              <a:rPr lang="en-US" altLang="zh-CN" sz="2400" dirty="0">
                <a:latin typeface="宋体" pitchFamily="2" charset="-122"/>
              </a:rPr>
              <a:t>1923</a:t>
            </a:r>
            <a:r>
              <a:rPr lang="zh-CN" altLang="en-US" sz="2400" dirty="0">
                <a:latin typeface="宋体" pitchFamily="2" charset="-122"/>
              </a:rPr>
              <a:t>至</a:t>
            </a:r>
            <a:r>
              <a:rPr lang="en-US" altLang="zh-CN" sz="2400" dirty="0">
                <a:latin typeface="宋体" pitchFamily="2" charset="-122"/>
              </a:rPr>
              <a:t>1924</a:t>
            </a:r>
            <a:r>
              <a:rPr lang="zh-CN" altLang="en-US" sz="2400" dirty="0">
                <a:latin typeface="宋体" pitchFamily="2" charset="-122"/>
              </a:rPr>
              <a:t>年两年中就亏损百余万元。福新厂也由盈转亏。</a:t>
            </a:r>
            <a:endParaRPr lang="en-US" altLang="zh-CN" sz="2400" dirty="0" smtClean="0">
              <a:latin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2965008"/>
            <a:ext cx="77679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      1922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年以后，棉纱、面粉等行业遭遇困难，</a:t>
            </a:r>
            <a:r>
              <a:rPr lang="zh-CN" altLang="en-US" sz="24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日商资本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总额到</a:t>
            </a:r>
            <a:r>
              <a:rPr lang="en-US" altLang="zh-CN" sz="2400" dirty="0">
                <a:latin typeface="黑体" pitchFamily="2" charset="-122"/>
                <a:ea typeface="黑体" pitchFamily="2" charset="-122"/>
              </a:rPr>
              <a:t>1924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年增至</a:t>
            </a:r>
            <a:r>
              <a:rPr lang="en-US" altLang="zh-CN" sz="2400" dirty="0">
                <a:latin typeface="黑体" pitchFamily="2" charset="-122"/>
                <a:ea typeface="黑体" pitchFamily="2" charset="-122"/>
              </a:rPr>
              <a:t>2.27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亿元，远远超过了当年华商资本总额</a:t>
            </a:r>
            <a:r>
              <a:rPr lang="en-US" altLang="zh-CN" sz="2400" dirty="0">
                <a:latin typeface="黑体" pitchFamily="2" charset="-122"/>
                <a:ea typeface="黑体" pitchFamily="2" charset="-122"/>
              </a:rPr>
              <a:t>1.35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亿元。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     1922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年突遇洋粉</a:t>
            </a:r>
            <a:r>
              <a:rPr lang="en-US" altLang="zh-CN" sz="2400" dirty="0">
                <a:latin typeface="黑体" pitchFamily="2" charset="-122"/>
                <a:ea typeface="黑体" pitchFamily="2" charset="-122"/>
              </a:rPr>
              <a:t>360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万关担的巨额</a:t>
            </a:r>
            <a:r>
              <a:rPr lang="zh-CN" altLang="en-US" sz="24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进口量（</a:t>
            </a:r>
            <a:r>
              <a:rPr lang="en-US" altLang="zh-CN" sz="2400" dirty="0">
                <a:latin typeface="黑体" pitchFamily="2" charset="-122"/>
                <a:ea typeface="黑体" pitchFamily="2" charset="-122"/>
              </a:rPr>
              <a:t>1921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年只有</a:t>
            </a:r>
            <a:r>
              <a:rPr lang="en-US" altLang="zh-CN" sz="2400" dirty="0">
                <a:latin typeface="黑体" pitchFamily="2" charset="-122"/>
                <a:ea typeface="黑体" pitchFamily="2" charset="-122"/>
              </a:rPr>
              <a:t>75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万关担）的压力，此后两年洋粉进口量均在</a:t>
            </a:r>
            <a:r>
              <a:rPr lang="en-US" altLang="zh-CN" sz="2400" dirty="0">
                <a:latin typeface="黑体" pitchFamily="2" charset="-122"/>
                <a:ea typeface="黑体" pitchFamily="2" charset="-122"/>
              </a:rPr>
              <a:t>500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万关担以上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492082" y="104412"/>
            <a:ext cx="8528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Times New Roman" pitchFamily="18" charset="0"/>
                <a:ea typeface="黑体" pitchFamily="2" charset="-122"/>
              </a:rPr>
              <a:t>民族资本主义</a:t>
            </a:r>
            <a:r>
              <a:rPr lang="zh-CN" altLang="en-US" sz="3200" dirty="0" smtClean="0">
                <a:latin typeface="Times New Roman" pitchFamily="18" charset="0"/>
                <a:ea typeface="黑体" pitchFamily="2" charset="-122"/>
              </a:rPr>
              <a:t>的</a:t>
            </a:r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迅速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萧条 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3200" b="1" dirty="0">
                <a:latin typeface="黑体" pitchFamily="2" charset="-122"/>
                <a:ea typeface="黑体" pitchFamily="2" charset="-122"/>
              </a:rPr>
              <a:t>1919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</a:rPr>
              <a:t>年～</a:t>
            </a:r>
            <a:r>
              <a:rPr lang="en-US" altLang="zh-CN" sz="3200" b="1" dirty="0">
                <a:latin typeface="黑体" pitchFamily="2" charset="-122"/>
                <a:ea typeface="黑体" pitchFamily="2" charset="-122"/>
              </a:rPr>
              <a:t>1927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</a:rPr>
              <a:t>年</a:t>
            </a:r>
            <a:r>
              <a:rPr lang="zh-CN" altLang="en-US" sz="3200" b="1" dirty="0" smtClean="0">
                <a:latin typeface="黑体" pitchFamily="2" charset="-122"/>
                <a:ea typeface="黑体" pitchFamily="2" charset="-122"/>
              </a:rPr>
              <a:t>）</a:t>
            </a:r>
            <a:endParaRPr lang="zh-CN" altLang="en-US" sz="3200" b="1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9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9551" y="476672"/>
            <a:ext cx="7983935" cy="222176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US" altLang="zh-CN" sz="2400" dirty="0">
                <a:latin typeface="宋体" pitchFamily="2" charset="-122"/>
              </a:rPr>
              <a:t>1927</a:t>
            </a:r>
            <a:r>
              <a:rPr lang="zh-CN" altLang="en-US" sz="2400" dirty="0">
                <a:latin typeface="宋体" pitchFamily="2" charset="-122"/>
              </a:rPr>
              <a:t>年，荣氏企业有了新发展。到</a:t>
            </a:r>
            <a:r>
              <a:rPr lang="en-US" altLang="zh-CN" sz="2400" dirty="0">
                <a:latin typeface="宋体" pitchFamily="2" charset="-122"/>
              </a:rPr>
              <a:t>1931</a:t>
            </a:r>
            <a:r>
              <a:rPr lang="zh-CN" altLang="en-US" sz="2400" dirty="0">
                <a:latin typeface="宋体" pitchFamily="2" charset="-122"/>
              </a:rPr>
              <a:t>年底，荣氏发展到</a:t>
            </a:r>
            <a:r>
              <a:rPr lang="en-US" altLang="zh-CN" sz="2400" dirty="0">
                <a:latin typeface="宋体" pitchFamily="2" charset="-122"/>
              </a:rPr>
              <a:t>9</a:t>
            </a:r>
            <a:r>
              <a:rPr lang="zh-CN" altLang="en-US" sz="2400" dirty="0">
                <a:latin typeface="宋体" pitchFamily="2" charset="-122"/>
              </a:rPr>
              <a:t>个规模较大的纺织厂，申新纺织系统成为当时规模最大的民族棉纺织业资本集团。荣是兄弟继获得“面粉大王”称号之后，又获得了“棉纱大王”的称号。</a:t>
            </a:r>
            <a:endParaRPr lang="en-US" altLang="zh-CN" sz="2400" dirty="0" smtClean="0">
              <a:latin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4762500" cy="34099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13417" y="63710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荣氏家族创办的汉口申新第四纺织厂</a:t>
            </a:r>
          </a:p>
        </p:txBody>
      </p:sp>
    </p:spTree>
    <p:extLst>
      <p:ext uri="{BB962C8B-B14F-4D97-AF65-F5344CB8AC3E}">
        <p14:creationId xmlns:p14="http://schemas.microsoft.com/office/powerpoint/2010/main" val="10946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2082" y="104412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Times New Roman" pitchFamily="18" charset="0"/>
                <a:ea typeface="黑体" pitchFamily="2" charset="-122"/>
              </a:rPr>
              <a:t>民族资本主义</a:t>
            </a:r>
            <a:r>
              <a:rPr lang="zh-CN" altLang="en-US" sz="3200" dirty="0" smtClean="0">
                <a:latin typeface="Times New Roman" pitchFamily="18" charset="0"/>
                <a:ea typeface="黑体" pitchFamily="2" charset="-122"/>
              </a:rPr>
              <a:t>的</a:t>
            </a:r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较快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发展</a:t>
            </a:r>
            <a:endParaRPr lang="zh-CN" altLang="en-US" sz="32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20433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1.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时间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1927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年～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1937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年</a:t>
            </a:r>
            <a:endParaRPr lang="en-US" altLang="zh-CN" sz="3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2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原因</a:t>
            </a:r>
            <a:r>
              <a:rPr lang="zh-CN" altLang="en-US" sz="4000" dirty="0" smtClean="0">
                <a:latin typeface="黑体" pitchFamily="2" charset="-122"/>
                <a:ea typeface="黑体" pitchFamily="2" charset="-122"/>
              </a:rPr>
              <a:t>：</a:t>
            </a:r>
            <a:endParaRPr lang="zh-CN" altLang="en-US" sz="4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2204864"/>
            <a:ext cx="80724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南京国民政府基本实现了全国统一</a:t>
            </a:r>
            <a:endParaRPr lang="zh-CN" altLang="en-US" sz="32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3212976"/>
            <a:ext cx="807249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南京国民政府推出一系列促进国民经济发展的政策</a:t>
            </a:r>
            <a:endParaRPr lang="zh-CN" altLang="en-US" sz="32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423" y="4725144"/>
            <a:ext cx="807249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1936</a:t>
            </a: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月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南京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国民政府</a:t>
            </a:r>
            <a:r>
              <a:rPr lang="zh-CN" altLang="en-US" sz="3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提出开展“国民经济建设运动”</a:t>
            </a:r>
          </a:p>
        </p:txBody>
      </p:sp>
    </p:spTree>
    <p:extLst>
      <p:ext uri="{BB962C8B-B14F-4D97-AF65-F5344CB8AC3E}">
        <p14:creationId xmlns:p14="http://schemas.microsoft.com/office/powerpoint/2010/main" val="36973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0" y="980728"/>
            <a:ext cx="8374831" cy="461664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US" altLang="zh-CN" sz="2800" dirty="0">
                <a:latin typeface="宋体" pitchFamily="2" charset="-122"/>
              </a:rPr>
              <a:t>1937</a:t>
            </a:r>
            <a:r>
              <a:rPr lang="zh-CN" altLang="en-US" sz="2800" dirty="0">
                <a:latin typeface="宋体" pitchFamily="2" charset="-122"/>
              </a:rPr>
              <a:t>年，日本帝国主义发动侵华战争，</a:t>
            </a:r>
            <a:r>
              <a:rPr lang="zh-CN" altLang="en-US" sz="2800" dirty="0">
                <a:solidFill>
                  <a:srgbClr val="FF0000"/>
                </a:solidFill>
                <a:latin typeface="宋体" pitchFamily="2" charset="-122"/>
              </a:rPr>
              <a:t>荣氏企业遭到空前的浩劫</a:t>
            </a:r>
            <a:r>
              <a:rPr lang="zh-CN" altLang="en-US" sz="2800" dirty="0">
                <a:latin typeface="宋体" pitchFamily="2" charset="-122"/>
              </a:rPr>
              <a:t>，其中如申新八厂、茂新一厂在战火中化为一片废墟。</a:t>
            </a:r>
            <a:r>
              <a:rPr lang="en-US" altLang="zh-CN" sz="2800" dirty="0">
                <a:latin typeface="宋体" pitchFamily="2" charset="-122"/>
              </a:rPr>
              <a:t>8</a:t>
            </a:r>
            <a:r>
              <a:rPr lang="zh-CN" altLang="en-US" sz="2800" dirty="0">
                <a:latin typeface="宋体" pitchFamily="2" charset="-122"/>
              </a:rPr>
              <a:t>年抗战中，约有</a:t>
            </a:r>
            <a:r>
              <a:rPr lang="en-US" altLang="zh-CN" sz="2800" dirty="0">
                <a:latin typeface="宋体" pitchFamily="2" charset="-122"/>
              </a:rPr>
              <a:t>1</a:t>
            </a:r>
            <a:r>
              <a:rPr lang="zh-CN" altLang="en-US" sz="2800" dirty="0">
                <a:latin typeface="宋体" pitchFamily="2" charset="-122"/>
              </a:rPr>
              <a:t>／</a:t>
            </a:r>
            <a:r>
              <a:rPr lang="en-US" altLang="zh-CN" sz="2800" dirty="0">
                <a:latin typeface="宋体" pitchFamily="2" charset="-122"/>
              </a:rPr>
              <a:t>3</a:t>
            </a:r>
            <a:r>
              <a:rPr lang="zh-CN" altLang="en-US" sz="2800" dirty="0">
                <a:latin typeface="宋体" pitchFamily="2" charset="-122"/>
              </a:rPr>
              <a:t>的纱绽、一半以上的布机及</a:t>
            </a:r>
            <a:r>
              <a:rPr lang="en-US" altLang="zh-CN" sz="2800" dirty="0">
                <a:latin typeface="宋体" pitchFamily="2" charset="-122"/>
              </a:rPr>
              <a:t>1</a:t>
            </a:r>
            <a:r>
              <a:rPr lang="zh-CN" altLang="en-US" sz="2800" dirty="0">
                <a:latin typeface="宋体" pitchFamily="2" charset="-122"/>
              </a:rPr>
              <a:t>／</a:t>
            </a:r>
            <a:r>
              <a:rPr lang="en-US" altLang="zh-CN" sz="2800" dirty="0">
                <a:latin typeface="宋体" pitchFamily="2" charset="-122"/>
              </a:rPr>
              <a:t>5</a:t>
            </a:r>
            <a:r>
              <a:rPr lang="zh-CN" altLang="en-US" sz="2800" dirty="0">
                <a:latin typeface="宋体" pitchFamily="2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宋体" pitchFamily="2" charset="-122"/>
              </a:rPr>
              <a:t>粉磨均被破坏毁损</a:t>
            </a:r>
            <a:r>
              <a:rPr lang="zh-CN" altLang="en-US" sz="2800" dirty="0">
                <a:latin typeface="宋体" pitchFamily="2" charset="-122"/>
              </a:rPr>
              <a:t>，幸存下来的机器和设备，也大都被</a:t>
            </a:r>
            <a:r>
              <a:rPr lang="zh-CN" altLang="en-US" sz="2800" dirty="0">
                <a:solidFill>
                  <a:srgbClr val="FF0000"/>
                </a:solidFill>
                <a:latin typeface="宋体" pitchFamily="2" charset="-122"/>
              </a:rPr>
              <a:t>“军管”劫夺</a:t>
            </a:r>
            <a:r>
              <a:rPr lang="zh-CN" altLang="en-US" sz="2800" dirty="0">
                <a:latin typeface="宋体" pitchFamily="2" charset="-122"/>
              </a:rPr>
              <a:t>。留居上海的荣宗敬目睹手创的事业被毁于一旦，精神上受了严重创伤，</a:t>
            </a:r>
            <a:r>
              <a:rPr lang="en-US" altLang="zh-CN" sz="2800" dirty="0">
                <a:latin typeface="宋体" pitchFamily="2" charset="-122"/>
              </a:rPr>
              <a:t>1938</a:t>
            </a:r>
            <a:r>
              <a:rPr lang="zh-CN" altLang="en-US" sz="2800" dirty="0">
                <a:latin typeface="宋体" pitchFamily="2" charset="-122"/>
              </a:rPr>
              <a:t>年</a:t>
            </a:r>
            <a:r>
              <a:rPr lang="en-US" altLang="zh-CN" sz="2800" dirty="0">
                <a:latin typeface="宋体" pitchFamily="2" charset="-122"/>
              </a:rPr>
              <a:t>2</a:t>
            </a:r>
            <a:r>
              <a:rPr lang="zh-CN" altLang="en-US" sz="2800" dirty="0">
                <a:latin typeface="宋体" pitchFamily="2" charset="-122"/>
              </a:rPr>
              <a:t>月，荣宗敬郁积成疾，撒手离世。</a:t>
            </a:r>
            <a:endParaRPr lang="en-US" altLang="zh-CN" sz="2800" dirty="0" smtClean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968567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在沦陷区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3200" b="1" noProof="1"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侵华日军对中国民族经济的破坏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082" y="104412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Times New Roman" pitchFamily="18" charset="0"/>
                <a:ea typeface="黑体" pitchFamily="2" charset="-122"/>
              </a:rPr>
              <a:t>民族资本主义</a:t>
            </a:r>
            <a:r>
              <a:rPr lang="zh-CN" altLang="en-US" sz="3200" dirty="0" smtClean="0">
                <a:latin typeface="Times New Roman" pitchFamily="18" charset="0"/>
                <a:ea typeface="黑体" pitchFamily="2" charset="-122"/>
              </a:rPr>
              <a:t>的</a:t>
            </a:r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日益萎缩</a:t>
            </a:r>
            <a:endParaRPr lang="zh-CN" altLang="en-US" sz="32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720433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1.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时间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1937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年～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1945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年</a:t>
            </a:r>
            <a:endParaRPr lang="en-US" altLang="zh-CN" sz="3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原因</a:t>
            </a:r>
            <a:r>
              <a:rPr lang="zh-CN" altLang="en-US" sz="4000" dirty="0" smtClean="0">
                <a:latin typeface="黑体" pitchFamily="2" charset="-122"/>
                <a:ea typeface="黑体" pitchFamily="2" charset="-122"/>
              </a:rPr>
              <a:t>：</a:t>
            </a:r>
            <a:endParaRPr lang="zh-CN" altLang="en-US" sz="4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245266" y="2609704"/>
            <a:ext cx="8229017" cy="38837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Wingdings" panose="05000000000000000000" charset="0"/>
              </a:rPr>
              <a:t>方式：</a:t>
            </a:r>
            <a:r>
              <a:rPr kumimoji="0" lang="zh-CN" altLang="en-US" sz="2400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Wingdings" panose="05000000000000000000" charset="0"/>
              </a:rPr>
              <a:t></a:t>
            </a:r>
            <a:r>
              <a:rPr lang="zh-CN" altLang="en-US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适地适产主义</a:t>
            </a:r>
            <a:endParaRPr kumimoji="0" lang="en-US" altLang="zh-CN" sz="240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Wingdings" panose="05000000000000000000" charset="0"/>
              </a:rPr>
              <a:t></a:t>
            </a:r>
            <a:r>
              <a:rPr lang="zh-CN" altLang="en-US" sz="240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日本对</a:t>
            </a:r>
            <a:r>
              <a:rPr lang="zh-CN" altLang="en-US" sz="240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沦陷区工矿业掠夺</a:t>
            </a:r>
            <a:r>
              <a:rPr lang="zh-CN" altLang="en-US" sz="240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和控制采取</a:t>
            </a:r>
            <a:r>
              <a:rPr lang="en-US" altLang="zh-CN" sz="240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“</a:t>
            </a:r>
            <a:r>
              <a:rPr lang="zh-CN" altLang="en-US" sz="240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军事管理</a:t>
            </a:r>
            <a:r>
              <a:rPr lang="en-US" altLang="zh-CN" sz="240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”“</a:t>
            </a:r>
            <a:r>
              <a:rPr lang="zh-CN" altLang="en-US" sz="240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委托经营</a:t>
            </a:r>
            <a:r>
              <a:rPr lang="en-US" altLang="zh-CN" sz="240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”</a:t>
            </a:r>
            <a:r>
              <a:rPr lang="zh-CN" altLang="en-US" sz="240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+mn-ea"/>
              </a:rPr>
              <a:t>等方式；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控制和垄断沦陷区的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金融和内外贸易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，对各类物资实行严格管制；</a:t>
            </a:r>
            <a:endParaRPr kumimoji="0" lang="zh-CN" altLang="en-US" sz="2400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Wingdings" panose="05000000000000000000" charset="0"/>
              </a:rPr>
              <a:t></a:t>
            </a:r>
            <a:r>
              <a:rPr kumimoji="0" lang="zh-CN" altLang="en-US" sz="2400" i="0" u="sng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物资管理制度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便于日伪政权以低价收购方式进行掠夺，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极大地限制了中国民族工业的生存空间；</a:t>
            </a:r>
            <a:endParaRPr kumimoji="0" lang="zh-CN" altLang="en-US" sz="240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④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掠夺大量大劳动力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，严重破坏了当地经济的发展；</a:t>
            </a:r>
            <a:endParaRPr kumimoji="0" lang="zh-CN" altLang="en-US" sz="2400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044" y="11663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在国统区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官僚资本的扩张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" name="微课《官僚资本主义》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22357" r="3846" b="31877"/>
          <a:stretch/>
        </p:blipFill>
        <p:spPr>
          <a:xfrm>
            <a:off x="410108" y="1809210"/>
            <a:ext cx="8500888" cy="234439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419147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四大家族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581128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官僚资本家利用权力推行“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统购统销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”政策，通过统购统销及专卖制度攫取大量的财富。</a:t>
            </a:r>
            <a:endParaRPr lang="en-US" altLang="zh-CN" sz="2800" dirty="0" smtClean="0">
              <a:latin typeface="黑体" pitchFamily="2" charset="-122"/>
              <a:ea typeface="黑体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官僚资本通过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资金入股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的方式渗透到民族工业当中。</a:t>
            </a:r>
            <a:endParaRPr lang="zh-CN" altLang="en-US" sz="2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73199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0" dirty="0">
                <a:latin typeface="华文新魏" pitchFamily="2" charset="-122"/>
                <a:ea typeface="华文新魏" pitchFamily="2" charset="-122"/>
              </a:rPr>
              <a:t>含义：</a:t>
            </a: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凭借</a:t>
            </a:r>
            <a:r>
              <a:rPr lang="zh-CN" altLang="en-US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国家政权力量</a:t>
            </a: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建立和发展起来的资本主义经济。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33977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116632"/>
            <a:ext cx="8750300" cy="257666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800" dirty="0">
                <a:latin typeface="宋体" pitchFamily="2" charset="-122"/>
              </a:rPr>
              <a:t>八年抗战后继之而来的是全面内战，再加上美国产品的大量涌入，以及通货膨胀，荣氏企业终难恢复战前的辉煌</a:t>
            </a:r>
            <a:r>
              <a:rPr lang="zh-CN" altLang="en-US" sz="2800" dirty="0" smtClean="0">
                <a:latin typeface="宋体" pitchFamily="2" charset="-122"/>
              </a:rPr>
              <a:t>。</a:t>
            </a:r>
            <a:r>
              <a:rPr lang="en-US" altLang="zh-CN" sz="2800" dirty="0" smtClean="0">
                <a:latin typeface="宋体" pitchFamily="2" charset="-122"/>
              </a:rPr>
              <a:t>1946</a:t>
            </a:r>
            <a:r>
              <a:rPr lang="zh-CN" altLang="en-US" sz="2800" dirty="0">
                <a:latin typeface="宋体" pitchFamily="2" charset="-122"/>
              </a:rPr>
              <a:t>年，荣德生遭到绑架。荣家为了救他，竟被上海国民党当局敲诈了</a:t>
            </a:r>
            <a:r>
              <a:rPr lang="en-US" altLang="zh-CN" sz="2800" dirty="0">
                <a:latin typeface="宋体" pitchFamily="2" charset="-122"/>
              </a:rPr>
              <a:t>60</a:t>
            </a:r>
            <a:r>
              <a:rPr lang="zh-CN" altLang="en-US" sz="2800" dirty="0">
                <a:latin typeface="宋体" pitchFamily="2" charset="-122"/>
              </a:rPr>
              <a:t>多万美元。荣氏企业陷入绝境。</a:t>
            </a:r>
          </a:p>
        </p:txBody>
      </p:sp>
      <p:pic>
        <p:nvPicPr>
          <p:cNvPr id="3" name="内容占位符 19457" descr="灾星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72" y="2709441"/>
            <a:ext cx="2871941" cy="35459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18438"/>
          <p:cNvSpPr>
            <a:spLocks noGrp="1"/>
          </p:cNvSpPr>
          <p:nvPr/>
        </p:nvSpPr>
        <p:spPr>
          <a:xfrm>
            <a:off x="179388" y="6255358"/>
            <a:ext cx="3647598" cy="533255"/>
          </a:xfrm>
          <a:prstGeom prst="rect">
            <a:avLst/>
          </a:prstGeom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sz="1800" b="1" dirty="0">
                <a:latin typeface="黑体" panose="02010609060101010101" pitchFamily="2" charset="-122"/>
                <a:ea typeface="黑体" panose="02010609060101010101" pitchFamily="2" charset="-122"/>
              </a:rPr>
              <a:t>（注：中中交农即中央、中国、交通、农民</a:t>
            </a:r>
            <a:r>
              <a:rPr 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四大</a:t>
            </a:r>
            <a:r>
              <a:rPr sz="1800" b="1" dirty="0">
                <a:latin typeface="黑体" panose="02010609060101010101" pitchFamily="2" charset="-122"/>
                <a:ea typeface="黑体" panose="02010609060101010101" pitchFamily="2" charset="-122"/>
              </a:rPr>
              <a:t>银行） 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</a:p>
        </p:txBody>
      </p:sp>
      <p:pic>
        <p:nvPicPr>
          <p:cNvPr id="5" name="内容占位符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858194"/>
            <a:ext cx="2846969" cy="37335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64382" y="3666935"/>
            <a:ext cx="2104776" cy="211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</a:rPr>
              <a:t>1946年中国政府与美国政府签订的一个包括通商航海设领等内容的条约。简称《中美商约》。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2082" y="104412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Times New Roman" pitchFamily="18" charset="0"/>
                <a:ea typeface="黑体" pitchFamily="2" charset="-122"/>
              </a:rPr>
              <a:t>民族资本主义</a:t>
            </a:r>
            <a:r>
              <a:rPr lang="zh-CN" altLang="en-US" sz="3200" dirty="0" smtClean="0">
                <a:latin typeface="Times New Roman" pitchFamily="18" charset="0"/>
                <a:ea typeface="黑体" pitchFamily="2" charset="-122"/>
              </a:rPr>
              <a:t>的</a:t>
            </a:r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陷入绝境</a:t>
            </a:r>
            <a:endParaRPr lang="zh-CN" altLang="en-US" sz="32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20433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1.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时间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1945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年～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1949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年</a:t>
            </a:r>
            <a:endParaRPr lang="en-US" altLang="zh-CN" sz="3200" dirty="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31" descr="F:\14dd25b75f28a3a1568eaa38ba7fca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53" y="1864910"/>
            <a:ext cx="7156028" cy="30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997692" y="5117317"/>
            <a:ext cx="6724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根据当时上海130金圆券仅能够买一粒米的行情，这张60亿圆纸币只能买到约77粒米。</a:t>
            </a:r>
            <a:endParaRPr lang="zh-CN" altLang="en-US" sz="2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63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8769" y="3933056"/>
            <a:ext cx="8374831" cy="267765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800" dirty="0" smtClean="0">
                <a:latin typeface="宋体" pitchFamily="2" charset="-122"/>
              </a:rPr>
              <a:t>在当地守旧乡绅的阻挠和同行的激烈竞争下，</a:t>
            </a:r>
            <a:r>
              <a:rPr lang="en-US" altLang="zh-CN" sz="2800" dirty="0" smtClean="0">
                <a:latin typeface="宋体" pitchFamily="2" charset="-122"/>
              </a:rPr>
              <a:t>1902</a:t>
            </a:r>
            <a:r>
              <a:rPr lang="zh-CN" altLang="en-US" sz="2800" dirty="0" smtClean="0">
                <a:latin typeface="宋体" pitchFamily="2" charset="-122"/>
              </a:rPr>
              <a:t>年，荣氏兄弟以</a:t>
            </a:r>
            <a:r>
              <a:rPr lang="en-US" altLang="zh-CN" sz="2800" dirty="0" smtClean="0">
                <a:latin typeface="宋体" pitchFamily="2" charset="-122"/>
              </a:rPr>
              <a:t>6000</a:t>
            </a:r>
            <a:r>
              <a:rPr lang="zh-CN" altLang="en-US" sz="2800" dirty="0" smtClean="0">
                <a:latin typeface="宋体" pitchFamily="2" charset="-122"/>
              </a:rPr>
              <a:t>元钱庄盈利作资本，与人合伙创办了第一个面粉厂──保兴面粉</a:t>
            </a:r>
            <a:r>
              <a:rPr lang="zh-CN" altLang="en-US" sz="2800" dirty="0">
                <a:latin typeface="宋体" pitchFamily="2" charset="-122"/>
              </a:rPr>
              <a:t>厂（后改称茂新面粉厂），</a:t>
            </a:r>
            <a:r>
              <a:rPr lang="zh-CN" altLang="en-US" sz="2800" dirty="0" smtClean="0">
                <a:latin typeface="宋体" pitchFamily="2" charset="-122"/>
              </a:rPr>
              <a:t>产品极受欢迎。</a:t>
            </a:r>
            <a:endParaRPr lang="en-US" altLang="zh-CN" sz="2800" dirty="0" smtClean="0">
              <a:latin typeface="宋体" pitchFamily="2" charset="-122"/>
            </a:endParaRPr>
          </a:p>
        </p:txBody>
      </p:sp>
      <p:pic>
        <p:nvPicPr>
          <p:cNvPr id="4" name="Picture 11" descr="荣宗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548" y="658366"/>
            <a:ext cx="19431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6883" y="658367"/>
            <a:ext cx="1821656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11804" y="1290249"/>
            <a:ext cx="8001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kumimoji="1" lang="zh-CN" altLang="en-US" sz="4000" b="1" dirty="0">
                <a:latin typeface="Times New Roman" pitchFamily="18" charset="0"/>
                <a:ea typeface="黑体" pitchFamily="49" charset="-122"/>
              </a:rPr>
              <a:t>荣宗敬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007707" y="1376863"/>
            <a:ext cx="8001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kumimoji="1" lang="zh-CN" altLang="en-US" sz="4000" b="1" dirty="0">
                <a:latin typeface="Times New Roman" pitchFamily="18" charset="0"/>
                <a:ea typeface="黑体" pitchFamily="49" charset="-122"/>
              </a:rPr>
              <a:t>荣德生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H="1" flipV="1">
            <a:off x="827088" y="1124744"/>
            <a:ext cx="11112" cy="415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838200" y="5279231"/>
            <a:ext cx="76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7848600" y="5050631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096000" y="5050631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4191000" y="5050631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1" name="WordArt 7"/>
          <p:cNvSpPr>
            <a:spLocks noChangeArrowheads="1" noChangeShapeType="1"/>
          </p:cNvSpPr>
          <p:nvPr/>
        </p:nvSpPr>
        <p:spPr bwMode="auto">
          <a:xfrm>
            <a:off x="6877050" y="5374481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I</a:t>
            </a:r>
            <a:endParaRPr lang="zh-CN" altLang="en-US" sz="2400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31752" name="WordArt 8"/>
          <p:cNvSpPr>
            <a:spLocks noChangeArrowheads="1" noChangeShapeType="1"/>
          </p:cNvSpPr>
          <p:nvPr/>
        </p:nvSpPr>
        <p:spPr bwMode="auto">
          <a:xfrm>
            <a:off x="762000" y="5345906"/>
            <a:ext cx="152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74901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A</a:t>
            </a:r>
            <a:endParaRPr lang="zh-CN" altLang="en-US" sz="2400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74901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31753" name="WordArt 9"/>
          <p:cNvSpPr>
            <a:spLocks noChangeArrowheads="1" noChangeShapeType="1"/>
          </p:cNvSpPr>
          <p:nvPr/>
        </p:nvSpPr>
        <p:spPr bwMode="auto">
          <a:xfrm>
            <a:off x="5219700" y="5374481"/>
            <a:ext cx="1619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G</a:t>
            </a:r>
            <a:endParaRPr lang="zh-CN" altLang="en-US" sz="24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2667000" y="5050631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5" name="WordArt 11"/>
          <p:cNvSpPr>
            <a:spLocks noChangeArrowheads="1" noChangeShapeType="1"/>
          </p:cNvSpPr>
          <p:nvPr/>
        </p:nvSpPr>
        <p:spPr bwMode="auto">
          <a:xfrm>
            <a:off x="1819275" y="5345906"/>
            <a:ext cx="1619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C</a:t>
            </a:r>
            <a:endParaRPr lang="zh-CN" altLang="en-US" sz="24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31756" name="WordArt 12"/>
          <p:cNvSpPr>
            <a:spLocks noChangeArrowheads="1" noChangeShapeType="1"/>
          </p:cNvSpPr>
          <p:nvPr/>
        </p:nvSpPr>
        <p:spPr bwMode="auto">
          <a:xfrm>
            <a:off x="2590800" y="5345906"/>
            <a:ext cx="1619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D</a:t>
            </a:r>
            <a:endParaRPr lang="zh-CN" altLang="en-US" sz="24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3505200" y="5050631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1295400" y="5050631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1905000" y="5050631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0" name="WordArt 16"/>
          <p:cNvSpPr>
            <a:spLocks noChangeArrowheads="1" noChangeShapeType="1"/>
          </p:cNvSpPr>
          <p:nvPr/>
        </p:nvSpPr>
        <p:spPr bwMode="auto">
          <a:xfrm>
            <a:off x="1209675" y="5345906"/>
            <a:ext cx="1619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B</a:t>
            </a:r>
            <a:endParaRPr lang="zh-CN" altLang="en-US" sz="24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31761" name="WordArt 17"/>
          <p:cNvSpPr>
            <a:spLocks noChangeArrowheads="1" noChangeShapeType="1"/>
          </p:cNvSpPr>
          <p:nvPr/>
        </p:nvSpPr>
        <p:spPr bwMode="auto">
          <a:xfrm>
            <a:off x="4140200" y="5374481"/>
            <a:ext cx="1619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F</a:t>
            </a:r>
            <a:endParaRPr lang="zh-CN" altLang="en-US" sz="24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31762" name="WordArt 18"/>
          <p:cNvSpPr>
            <a:spLocks noChangeArrowheads="1" noChangeShapeType="1"/>
          </p:cNvSpPr>
          <p:nvPr/>
        </p:nvSpPr>
        <p:spPr bwMode="auto">
          <a:xfrm>
            <a:off x="3419475" y="5374481"/>
            <a:ext cx="1619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E</a:t>
            </a:r>
            <a:endParaRPr lang="zh-CN" altLang="en-US" sz="24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7315200" y="5050631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6934200" y="5050631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V="1">
            <a:off x="5257800" y="5050631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6" name="WordArt 22"/>
          <p:cNvSpPr>
            <a:spLocks noChangeArrowheads="1" noChangeShapeType="1"/>
          </p:cNvSpPr>
          <p:nvPr/>
        </p:nvSpPr>
        <p:spPr bwMode="auto">
          <a:xfrm>
            <a:off x="6011863" y="5374481"/>
            <a:ext cx="1619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H</a:t>
            </a:r>
            <a:endParaRPr lang="zh-CN" altLang="en-US" sz="24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539750" y="5733256"/>
            <a:ext cx="806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黑体" pitchFamily="49" charset="-122"/>
              </a:rPr>
              <a:t>1860 1870  1895  </a:t>
            </a:r>
            <a:r>
              <a:rPr lang="en-US" altLang="zh-CN" sz="1600" b="1" dirty="0" smtClean="0">
                <a:solidFill>
                  <a:srgbClr val="000000"/>
                </a:solidFill>
                <a:latin typeface="黑体" pitchFamily="49" charset="-122"/>
              </a:rPr>
              <a:t>  1912     </a:t>
            </a:r>
            <a:r>
              <a:rPr lang="en-US" altLang="zh-CN" sz="1600" b="1" dirty="0">
                <a:solidFill>
                  <a:srgbClr val="000000"/>
                </a:solidFill>
                <a:latin typeface="黑体" pitchFamily="49" charset="-122"/>
              </a:rPr>
              <a:t>1919   </a:t>
            </a:r>
            <a:r>
              <a:rPr lang="en-US" altLang="zh-CN" sz="1600" b="1" dirty="0" smtClean="0">
                <a:solidFill>
                  <a:srgbClr val="000000"/>
                </a:solidFill>
                <a:latin typeface="黑体" pitchFamily="49" charset="-122"/>
              </a:rPr>
              <a:t>   1927          </a:t>
            </a:r>
            <a:r>
              <a:rPr lang="en-US" altLang="zh-CN" sz="1600" b="1" dirty="0">
                <a:solidFill>
                  <a:srgbClr val="000000"/>
                </a:solidFill>
                <a:latin typeface="黑体" pitchFamily="49" charset="-122"/>
              </a:rPr>
              <a:t>1936    1945    1949 </a:t>
            </a:r>
            <a:r>
              <a:rPr lang="en-US" altLang="zh-CN" sz="1600" b="1" dirty="0" smtClean="0">
                <a:solidFill>
                  <a:srgbClr val="000000"/>
                </a:solidFill>
                <a:latin typeface="黑体" pitchFamily="49" charset="-122"/>
              </a:rPr>
              <a:t>    1952   1956</a:t>
            </a:r>
            <a:endParaRPr lang="en-US" altLang="zh-CN" sz="1600" b="1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1143000" y="4288631"/>
            <a:ext cx="762000" cy="990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2667000" y="2155031"/>
            <a:ext cx="838200" cy="1143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505200" y="2155031"/>
            <a:ext cx="685800" cy="1219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V="1">
            <a:off x="4191000" y="1393031"/>
            <a:ext cx="1066800" cy="1981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5257800" y="1393031"/>
            <a:ext cx="827088" cy="117157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3505200" y="2155031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V="1">
            <a:off x="4191000" y="3374231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H="1" flipV="1">
            <a:off x="5257800" y="1393031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 flipV="1">
            <a:off x="6934200" y="3679031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V="1">
            <a:off x="6096000" y="2536031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V="1">
            <a:off x="2667000" y="3298031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V="1">
            <a:off x="1905000" y="4288631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V="1">
            <a:off x="1905000" y="3298031"/>
            <a:ext cx="762000" cy="990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6084888" y="2564606"/>
            <a:ext cx="838200" cy="1143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250825" y="4364831"/>
            <a:ext cx="16573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夹缝产生</a:t>
            </a:r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971550" y="3429794"/>
            <a:ext cx="17287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初步发展</a:t>
            </a: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1547813" y="2061369"/>
            <a:ext cx="17272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短暂春天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067175" y="1629569"/>
            <a:ext cx="18002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较快发展</a:t>
            </a: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24525" y="2205831"/>
            <a:ext cx="17272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日益萎缩</a:t>
            </a: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6372225" y="2997994"/>
            <a:ext cx="1655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陷入绝境</a:t>
            </a:r>
          </a:p>
        </p:txBody>
      </p:sp>
      <p:sp>
        <p:nvSpPr>
          <p:cNvPr id="33836" name="Rectangle 46"/>
          <p:cNvSpPr>
            <a:spLocks noChangeArrowheads="1"/>
          </p:cNvSpPr>
          <p:nvPr/>
        </p:nvSpPr>
        <p:spPr bwMode="auto">
          <a:xfrm>
            <a:off x="3563938" y="3094831"/>
            <a:ext cx="16557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迅速萧条</a:t>
            </a:r>
          </a:p>
        </p:txBody>
      </p:sp>
      <p:sp>
        <p:nvSpPr>
          <p:cNvPr id="33837" name="Rectangle 51"/>
          <p:cNvSpPr>
            <a:spLocks noChangeArrowheads="1"/>
          </p:cNvSpPr>
          <p:nvPr/>
        </p:nvSpPr>
        <p:spPr bwMode="auto">
          <a:xfrm>
            <a:off x="1889125" y="260648"/>
            <a:ext cx="54197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CC0066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近代民族资本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主义的发展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35961"/>
            <a:ext cx="8064896" cy="5847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itchFamily="34" charset="-122"/>
                <a:ea typeface="PingFang SC"/>
                <a:cs typeface="宋体" pitchFamily="2" charset="-122"/>
              </a:rPr>
              <a:t>　　影响中国民族资本主义发展的因素有哪些?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791126"/>
            <a:ext cx="2339102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333333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推动的</a:t>
            </a:r>
            <a:r>
              <a:rPr lang="zh-CN" altLang="zh-CN" sz="2800" dirty="0" smtClean="0">
                <a:solidFill>
                  <a:srgbClr val="333333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因素</a:t>
            </a:r>
            <a:r>
              <a:rPr lang="zh-CN" altLang="en-US" sz="2800" dirty="0" smtClean="0">
                <a:solidFill>
                  <a:srgbClr val="333333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：</a:t>
            </a:r>
            <a:endParaRPr lang="en-US" altLang="zh-CN" sz="2800" dirty="0" smtClean="0">
              <a:solidFill>
                <a:srgbClr val="333333"/>
              </a:solidFill>
              <a:latin typeface="Arial Unicode MS" pitchFamily="34" charset="-122"/>
              <a:ea typeface="PingFang SC"/>
              <a:cs typeface="宋体" pitchFamily="2" charset="-122"/>
            </a:endParaRPr>
          </a:p>
          <a:p>
            <a:endParaRPr lang="en-US" altLang="zh-CN" sz="2800" dirty="0">
              <a:solidFill>
                <a:srgbClr val="333333"/>
              </a:solidFill>
              <a:latin typeface="Arial Unicode MS" pitchFamily="34" charset="-122"/>
            </a:endParaRPr>
          </a:p>
          <a:p>
            <a:r>
              <a:rPr lang="zh-CN" altLang="en-US" sz="2800" dirty="0" smtClean="0">
                <a:solidFill>
                  <a:srgbClr val="333333"/>
                </a:solidFill>
                <a:latin typeface="Arial Unicode MS" pitchFamily="34" charset="-122"/>
              </a:rPr>
              <a:t>经济：</a:t>
            </a:r>
            <a:endParaRPr lang="en-US" altLang="zh-CN" sz="2800" dirty="0" smtClean="0">
              <a:solidFill>
                <a:srgbClr val="333333"/>
              </a:solidFill>
              <a:latin typeface="Arial Unicode MS" pitchFamily="34" charset="-122"/>
            </a:endParaRPr>
          </a:p>
          <a:p>
            <a:endParaRPr lang="en-US" altLang="zh-CN" sz="2800" dirty="0">
              <a:solidFill>
                <a:srgbClr val="333333"/>
              </a:solidFill>
              <a:latin typeface="Arial Unicode MS" pitchFamily="34" charset="-122"/>
            </a:endParaRPr>
          </a:p>
          <a:p>
            <a:r>
              <a:rPr lang="zh-CN" altLang="en-US" sz="2800" dirty="0" smtClean="0">
                <a:solidFill>
                  <a:srgbClr val="333333"/>
                </a:solidFill>
                <a:latin typeface="Arial Unicode MS" pitchFamily="34" charset="-122"/>
              </a:rPr>
              <a:t>政治：</a:t>
            </a:r>
            <a:endParaRPr lang="en-US" altLang="zh-CN" sz="2800" dirty="0" smtClean="0">
              <a:solidFill>
                <a:srgbClr val="333333"/>
              </a:solidFill>
              <a:latin typeface="Arial Unicode MS" pitchFamily="34" charset="-122"/>
            </a:endParaRPr>
          </a:p>
          <a:p>
            <a:endParaRPr lang="en-US" altLang="zh-CN" sz="2800" dirty="0">
              <a:solidFill>
                <a:srgbClr val="333333"/>
              </a:solidFill>
              <a:latin typeface="Arial Unicode MS" pitchFamily="34" charset="-122"/>
            </a:endParaRPr>
          </a:p>
          <a:p>
            <a:r>
              <a:rPr lang="zh-CN" altLang="en-US" sz="2800" dirty="0" smtClean="0">
                <a:solidFill>
                  <a:srgbClr val="333333"/>
                </a:solidFill>
                <a:latin typeface="Arial Unicode MS" pitchFamily="34" charset="-122"/>
              </a:rPr>
              <a:t>社会：</a:t>
            </a:r>
            <a:endParaRPr lang="en-US" altLang="zh-CN" sz="2800" dirty="0" smtClean="0">
              <a:solidFill>
                <a:srgbClr val="333333"/>
              </a:solidFill>
              <a:latin typeface="Arial Unicode MS" pitchFamily="34" charset="-122"/>
            </a:endParaRPr>
          </a:p>
          <a:p>
            <a:endParaRPr lang="en-US" altLang="zh-CN" sz="2800" dirty="0">
              <a:solidFill>
                <a:srgbClr val="333333"/>
              </a:solidFill>
              <a:latin typeface="Arial Unicode MS" pitchFamily="34" charset="-122"/>
            </a:endParaRPr>
          </a:p>
          <a:p>
            <a:r>
              <a:rPr lang="zh-CN" altLang="en-US" sz="2800" dirty="0" smtClean="0">
                <a:solidFill>
                  <a:srgbClr val="333333"/>
                </a:solidFill>
                <a:latin typeface="Arial Unicode MS" pitchFamily="34" charset="-122"/>
              </a:rPr>
              <a:t>个人：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331640" y="1340768"/>
            <a:ext cx="678076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西方列强的侵略</a:t>
            </a:r>
            <a:r>
              <a:rPr lang="zh-CN" altLang="en-US" sz="2800" dirty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，使中国自给自足的自然经济逐渐解体</a:t>
            </a:r>
            <a:endParaRPr lang="zh-CN" altLang="en-US" sz="28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2514675"/>
            <a:ext cx="67807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清末至</a:t>
            </a:r>
            <a:r>
              <a:rPr lang="zh-CN" altLang="en-US" sz="2800" dirty="0" smtClean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民国政府出台政策鼓励</a:t>
            </a:r>
            <a:r>
              <a:rPr lang="zh-CN" altLang="en-US" sz="2800" dirty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兴办</a:t>
            </a:r>
            <a:r>
              <a:rPr lang="zh-CN" altLang="en-US" sz="2800" dirty="0" smtClean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实业</a:t>
            </a:r>
            <a:endParaRPr lang="zh-CN" altLang="en-US" sz="28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22878" y="3356992"/>
            <a:ext cx="67807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中国人民反帝</a:t>
            </a:r>
            <a:r>
              <a:rPr lang="zh-CN" altLang="zh-CN" sz="2800" dirty="0" smtClean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爱国</a:t>
            </a:r>
            <a:r>
              <a:rPr lang="zh-CN" altLang="en-US" sz="2800" dirty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斗争</a:t>
            </a:r>
            <a:endParaRPr lang="zh-CN" altLang="en-US" sz="28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4221088"/>
            <a:ext cx="67807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实业家</a:t>
            </a:r>
            <a:r>
              <a:rPr lang="zh-CN" altLang="en-US" sz="2800" dirty="0" smtClean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们实业救国的</a:t>
            </a:r>
            <a:r>
              <a:rPr lang="zh-CN" altLang="en-US" sz="2800" dirty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爱国精神</a:t>
            </a:r>
            <a:endParaRPr lang="zh-CN" altLang="en-US" sz="28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46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34758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333333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阻碍</a:t>
            </a:r>
            <a:r>
              <a:rPr lang="zh-CN" altLang="zh-CN" sz="2800" dirty="0" smtClean="0">
                <a:solidFill>
                  <a:srgbClr val="333333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的因素</a:t>
            </a:r>
            <a:r>
              <a:rPr lang="zh-CN" altLang="en-US" sz="2800" dirty="0" smtClean="0">
                <a:solidFill>
                  <a:srgbClr val="333333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：</a:t>
            </a:r>
            <a:endParaRPr lang="en-US" altLang="zh-CN" sz="2800" dirty="0" smtClean="0">
              <a:solidFill>
                <a:srgbClr val="333333"/>
              </a:solidFill>
              <a:latin typeface="Arial Unicode MS" pitchFamily="34" charset="-122"/>
              <a:ea typeface="PingFang SC"/>
              <a:cs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3431" y="2204864"/>
            <a:ext cx="829101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中国民族工业主要</a:t>
            </a:r>
            <a:r>
              <a:rPr lang="zh-CN" altLang="zh-CN" sz="2800" dirty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在轻工业领域</a:t>
            </a:r>
            <a:r>
              <a:rPr lang="zh-CN" altLang="zh-CN" sz="2800" dirty="0" smtClean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，分布</a:t>
            </a:r>
            <a:r>
              <a:rPr lang="zh-CN" altLang="zh-CN" sz="2800" dirty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在沿海和通商口岸，这种工业结构和地区分布的失衡使民族工业呈畸形发展，未能形成独立完整的工业体系</a:t>
            </a:r>
            <a:r>
              <a:rPr lang="zh-CN" altLang="zh-CN" sz="2800" dirty="0" smtClean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3431" y="4005064"/>
            <a:ext cx="829101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近代中国政局长期动荡，使民族工业的发展缺乏稳定的社会环境</a:t>
            </a:r>
            <a:endParaRPr lang="zh-CN" altLang="en-US" sz="28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052" y="1052736"/>
            <a:ext cx="824039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 Unicode MS" pitchFamily="34" charset="-122"/>
                <a:ea typeface="PingFang SC"/>
                <a:cs typeface="宋体" pitchFamily="2" charset="-122"/>
              </a:rPr>
              <a:t>半殖民地半封建的社会环境，帝国主义、封建主义和官僚资本主义的压迫和束缚</a:t>
            </a:r>
            <a:endParaRPr lang="zh-CN" altLang="en-US" sz="28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47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358136" y="1179402"/>
            <a:ext cx="5525391" cy="452431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US" altLang="zh-CN" sz="2400" dirty="0">
                <a:latin typeface="宋体" pitchFamily="2" charset="-122"/>
              </a:rPr>
              <a:t>1912</a:t>
            </a:r>
            <a:r>
              <a:rPr lang="zh-CN" altLang="en-US" sz="2400" dirty="0">
                <a:latin typeface="宋体" pitchFamily="2" charset="-122"/>
              </a:rPr>
              <a:t>年荣氏兄弟在上海创建福新面粉厂。到</a:t>
            </a:r>
            <a:r>
              <a:rPr lang="en-US" altLang="zh-CN" sz="2400" dirty="0">
                <a:latin typeface="宋体" pitchFamily="2" charset="-122"/>
              </a:rPr>
              <a:t>1919</a:t>
            </a:r>
            <a:r>
              <a:rPr lang="zh-CN" altLang="en-US" sz="2400" dirty="0">
                <a:latin typeface="宋体" pitchFamily="2" charset="-122"/>
              </a:rPr>
              <a:t>年，茂新、福新面粉系统共有</a:t>
            </a:r>
            <a:r>
              <a:rPr lang="en-US" altLang="zh-CN" sz="2400" dirty="0">
                <a:latin typeface="宋体" pitchFamily="2" charset="-122"/>
              </a:rPr>
              <a:t>8</a:t>
            </a:r>
            <a:r>
              <a:rPr lang="zh-CN" altLang="en-US" sz="2400" dirty="0">
                <a:latin typeface="宋体" pitchFamily="2" charset="-122"/>
              </a:rPr>
              <a:t>个厂。其“兵船”牌面粉，更远销英、法、澳及东南亚各国，“一战”时出口达</a:t>
            </a:r>
            <a:r>
              <a:rPr lang="en-US" altLang="zh-CN" sz="2400" dirty="0">
                <a:latin typeface="宋体" pitchFamily="2" charset="-122"/>
              </a:rPr>
              <a:t>80</a:t>
            </a:r>
            <a:r>
              <a:rPr lang="zh-CN" altLang="en-US" sz="2400" dirty="0">
                <a:latin typeface="宋体" pitchFamily="2" charset="-122"/>
              </a:rPr>
              <a:t>万吨，在国内外市场上享有盛誉。荣氏兄弟因此获得了“面粉大王”的称号</a:t>
            </a:r>
            <a:r>
              <a:rPr lang="zh-CN" altLang="en-US" sz="2400" dirty="0" smtClean="0">
                <a:latin typeface="宋体" pitchFamily="2" charset="-122"/>
              </a:rPr>
              <a:t>。</a:t>
            </a:r>
            <a:endParaRPr lang="en-US" altLang="zh-CN" sz="2400" dirty="0" smtClean="0">
              <a:latin typeface="宋体" pitchFamily="2" charset="-122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宋体" pitchFamily="2" charset="-122"/>
              </a:rPr>
              <a:t>1916</a:t>
            </a:r>
            <a:r>
              <a:rPr lang="zh-CN" altLang="en-US" sz="2400" dirty="0">
                <a:latin typeface="宋体" pitchFamily="2" charset="-122"/>
              </a:rPr>
              <a:t>年，在上海创办申新纺</a:t>
            </a:r>
            <a:r>
              <a:rPr lang="zh-CN" altLang="en-US" sz="2400" dirty="0" smtClean="0">
                <a:latin typeface="宋体" pitchFamily="2" charset="-122"/>
              </a:rPr>
              <a:t>织公</a:t>
            </a:r>
            <a:r>
              <a:rPr lang="zh-CN" altLang="en-US" sz="2400" dirty="0">
                <a:latin typeface="宋体" pitchFamily="2" charset="-122"/>
              </a:rPr>
              <a:t>司</a:t>
            </a:r>
            <a:r>
              <a:rPr lang="zh-CN" altLang="en-US" sz="2400" dirty="0" smtClean="0">
                <a:latin typeface="宋体" pitchFamily="2" charset="-122"/>
              </a:rPr>
              <a:t>，其</a:t>
            </a:r>
            <a:r>
              <a:rPr lang="en-US" altLang="zh-CN" sz="2400" dirty="0" smtClean="0">
                <a:latin typeface="宋体" pitchFamily="2" charset="-122"/>
              </a:rPr>
              <a:t>1918</a:t>
            </a:r>
            <a:r>
              <a:rPr lang="zh-CN" altLang="en-US" sz="2400" dirty="0">
                <a:latin typeface="宋体" pitchFamily="2" charset="-122"/>
              </a:rPr>
              <a:t>年的盈利额为</a:t>
            </a:r>
            <a:r>
              <a:rPr lang="en-US" altLang="zh-CN" sz="2400" dirty="0">
                <a:latin typeface="宋体" pitchFamily="2" charset="-122"/>
              </a:rPr>
              <a:t>1916</a:t>
            </a:r>
            <a:r>
              <a:rPr lang="zh-CN" altLang="en-US" sz="2400" dirty="0">
                <a:latin typeface="宋体" pitchFamily="2" charset="-122"/>
              </a:rPr>
              <a:t>年盈利额的</a:t>
            </a:r>
            <a:r>
              <a:rPr lang="en-US" altLang="zh-CN" sz="2400" dirty="0">
                <a:latin typeface="宋体" pitchFamily="2" charset="-122"/>
              </a:rPr>
              <a:t>11</a:t>
            </a:r>
            <a:r>
              <a:rPr lang="zh-CN" altLang="en-US" sz="2400" dirty="0">
                <a:latin typeface="宋体" pitchFamily="2" charset="-122"/>
              </a:rPr>
              <a:t>倍。</a:t>
            </a:r>
            <a:endParaRPr lang="en-US" altLang="zh-CN" sz="2400" dirty="0" smtClean="0">
              <a:latin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727" r="17458" b="1982"/>
          <a:stretch/>
        </p:blipFill>
        <p:spPr>
          <a:xfrm>
            <a:off x="149752" y="414896"/>
            <a:ext cx="3054096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0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20433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1.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时间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1912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年～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1919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年（一战期间）</a:t>
            </a:r>
            <a:endParaRPr lang="en-US" altLang="zh-CN" sz="32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原因</a:t>
            </a:r>
            <a:r>
              <a:rPr lang="zh-CN" altLang="en-US" sz="4000" dirty="0" smtClean="0">
                <a:latin typeface="黑体" pitchFamily="2" charset="-122"/>
                <a:ea typeface="黑体" pitchFamily="2" charset="-122"/>
              </a:rPr>
              <a:t>：</a:t>
            </a:r>
            <a:endParaRPr lang="zh-CN" altLang="en-US" sz="4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2082" y="104412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Times New Roman" pitchFamily="18" charset="0"/>
                <a:ea typeface="黑体" pitchFamily="2" charset="-122"/>
              </a:rPr>
              <a:t>民族资本主义的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短暂春天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206084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      北京国民政府农商部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成立后，要求各省设立实业公司，专管实业调查和发展实业。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      张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謇在任农商总长期间，制定了一系列奖励实业发展的法律和条例。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北京国民政府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统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计，</a:t>
            </a:r>
            <a:r>
              <a:rPr lang="en-US" altLang="zh-CN" sz="24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1912——1916</a:t>
            </a:r>
            <a:r>
              <a:rPr lang="zh-CN" altLang="en-US" sz="24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年间所公布的有关发展实业的条例、章程、细则、法规等共</a:t>
            </a:r>
            <a:r>
              <a:rPr lang="en-US" altLang="zh-CN" sz="24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86</a:t>
            </a:r>
            <a:r>
              <a:rPr lang="zh-CN" altLang="en-US" sz="24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项之多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，内容包括了矿政、农林、工商、渔业等各个方面，从数量和质量上来看，都是清政府时代不可比拟的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5944603"/>
            <a:ext cx="67807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民国政府实行有利于发展经济的政策</a:t>
            </a:r>
            <a:endParaRPr lang="zh-CN" altLang="en-US" sz="32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56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8151" y="134630"/>
            <a:ext cx="7884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       </a:t>
            </a:r>
            <a:r>
              <a:rPr lang="en-US" altLang="zh-CN" sz="2400" dirty="0">
                <a:latin typeface="黑体" pitchFamily="2" charset="-122"/>
                <a:ea typeface="黑体" pitchFamily="2" charset="-122"/>
              </a:rPr>
              <a:t>1914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月，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农商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部向各省发出长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篇通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饬，提出欧战正是“工商业发达之转机”，公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布</a:t>
            </a:r>
            <a:r>
              <a:rPr lang="en-US" altLang="zh-CN" sz="2400" dirty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维持工厂办法大纲七条</a:t>
            </a:r>
            <a:r>
              <a:rPr lang="en-US" altLang="zh-CN" sz="2400" dirty="0"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规定糖类、棉毛织物等数十种制造厂家，均在维持之列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。此后，农商部又多次发出训令，要求所有公共机关日用消耗品一律专购国货。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2327"/>
          <a:stretch/>
        </p:blipFill>
        <p:spPr>
          <a:xfrm>
            <a:off x="1859454" y="3140910"/>
            <a:ext cx="5461683" cy="28803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31640" y="605322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民国四年（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1915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年）“</a:t>
            </a:r>
            <a:r>
              <a:rPr lang="zh-CN" altLang="en-US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农商部国货展览奖品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”白铜墨盒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件</a:t>
            </a:r>
          </a:p>
        </p:txBody>
      </p:sp>
      <p:sp>
        <p:nvSpPr>
          <p:cNvPr id="6" name="矩形 5"/>
          <p:cNvSpPr/>
          <p:nvPr/>
        </p:nvSpPr>
        <p:spPr>
          <a:xfrm>
            <a:off x="1259632" y="5944603"/>
            <a:ext cx="67807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政府倡导使用国货</a:t>
            </a:r>
            <a:endParaRPr lang="zh-CN" altLang="en-US" sz="32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95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t="2377"/>
          <a:stretch>
            <a:fillRect/>
          </a:stretch>
        </p:blipFill>
        <p:spPr bwMode="auto">
          <a:xfrm>
            <a:off x="285720" y="428604"/>
            <a:ext cx="410051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 descr="再生纸"/>
          <p:cNvSpPr txBox="1">
            <a:spLocks noChangeArrowheads="1"/>
          </p:cNvSpPr>
          <p:nvPr/>
        </p:nvSpPr>
        <p:spPr bwMode="auto">
          <a:xfrm>
            <a:off x="4459258" y="3597254"/>
            <a:ext cx="4313237" cy="28680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 b="1">
                <a:solidFill>
                  <a:srgbClr val="000099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sz="3000" b="1">
                <a:solidFill>
                  <a:srgbClr val="000099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sz="3000" b="1">
                <a:solidFill>
                  <a:srgbClr val="000099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sz="3000" b="1">
                <a:solidFill>
                  <a:srgbClr val="000099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sz="3000" b="1">
                <a:solidFill>
                  <a:srgbClr val="000099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400" b="0" dirty="0" smtClean="0">
                <a:solidFill>
                  <a:schemeClr val="tx1"/>
                </a:solidFill>
                <a:latin typeface="黑体" pitchFamily="49" charset="-122"/>
              </a:rPr>
              <a:t>我的第一个企业成功的主要原因，是那时的</a:t>
            </a:r>
            <a:r>
              <a:rPr lang="zh-CN" altLang="en-US" sz="2400" b="0" dirty="0" smtClean="0">
                <a:solidFill>
                  <a:srgbClr val="FF0000"/>
                </a:solidFill>
                <a:latin typeface="黑体" pitchFamily="49" charset="-122"/>
              </a:rPr>
              <a:t>爱国运动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itchFamily="49" charset="-122"/>
              </a:rPr>
              <a:t>推动了这个企业的发展，因为当时每个人都愿意买国货。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zh-CN" sz="2400" b="0" dirty="0" smtClean="0">
                <a:solidFill>
                  <a:schemeClr val="tx1"/>
                </a:solidFill>
                <a:latin typeface="黑体" pitchFamily="49" charset="-122"/>
              </a:rPr>
              <a:t>       ——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itchFamily="49" charset="-122"/>
              </a:rPr>
              <a:t>火柴大王刘鸿生</a:t>
            </a:r>
          </a:p>
        </p:txBody>
      </p:sp>
      <p:pic>
        <p:nvPicPr>
          <p:cNvPr id="5" name="Picture 7" descr="火花"/>
          <p:cNvPicPr>
            <a:picLocks noChangeAspect="1" noChangeArrowheads="1"/>
          </p:cNvPicPr>
          <p:nvPr/>
        </p:nvPicPr>
        <p:blipFill>
          <a:blip r:embed="rId3"/>
          <a:srcRect b="15350"/>
          <a:stretch>
            <a:fillRect/>
          </a:stretch>
        </p:blipFill>
        <p:spPr bwMode="auto">
          <a:xfrm>
            <a:off x="282545" y="3409929"/>
            <a:ext cx="4075113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9258" y="428604"/>
            <a:ext cx="431323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63888" y="6131270"/>
            <a:ext cx="20796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黑体" pitchFamily="2" charset="-122"/>
                <a:ea typeface="黑体" pitchFamily="2" charset="-122"/>
              </a:rPr>
              <a:t>爱国火花</a:t>
            </a:r>
          </a:p>
        </p:txBody>
      </p:sp>
      <p:pic>
        <p:nvPicPr>
          <p:cNvPr id="3" name="Picture 6" descr="074"/>
          <p:cNvPicPr>
            <a:picLocks noChangeAspect="1" noChangeArrowheads="1"/>
          </p:cNvPicPr>
          <p:nvPr/>
        </p:nvPicPr>
        <p:blipFill>
          <a:blip r:embed="rId2"/>
          <a:srcRect l="4286" t="9346" r="5714" b="14018"/>
          <a:stretch>
            <a:fillRect/>
          </a:stretch>
        </p:blipFill>
        <p:spPr bwMode="auto">
          <a:xfrm>
            <a:off x="428628" y="476672"/>
            <a:ext cx="8215337" cy="565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3848" y="87149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1010"/>
                </a:solidFill>
                <a:latin typeface="+mn-ea"/>
              </a:rPr>
              <a:t>欧洲列强对华商品输出表</a:t>
            </a:r>
            <a:endParaRPr lang="zh-CN" altLang="en-US" sz="2000" dirty="0">
              <a:latin typeface="+mn-ea"/>
            </a:endParaRPr>
          </a:p>
        </p:txBody>
      </p:sp>
      <p:graphicFrame>
        <p:nvGraphicFramePr>
          <p:cNvPr id="3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3827"/>
              </p:ext>
            </p:extLst>
          </p:nvPr>
        </p:nvGraphicFramePr>
        <p:xfrm>
          <a:off x="755576" y="646702"/>
          <a:ext cx="7775575" cy="1949450"/>
        </p:xfrm>
        <a:graphic>
          <a:graphicData uri="http://schemas.openxmlformats.org/drawingml/2006/table">
            <a:tbl>
              <a:tblPr/>
              <a:tblGrid>
                <a:gridCol w="3402012"/>
                <a:gridCol w="2214563"/>
                <a:gridCol w="21590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01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时      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01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国  别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减少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比例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01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1918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01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年与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一战前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01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相比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英国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1/2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01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1918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01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年与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一战前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01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相比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法国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1/3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01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1918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01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年与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一战前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01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相比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德国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仿宋" pitchFamily="49" charset="-122"/>
                          <a:ea typeface="仿宋" pitchFamily="49" charset="-122"/>
                        </a:rPr>
                        <a:t>完全停止出口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835696" y="2780928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第一次世界大战期间我国面粉出口增长情况图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35" y="3284984"/>
            <a:ext cx="3738175" cy="29340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17620" y="5589240"/>
            <a:ext cx="678076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“一战期间”，列强忙于一战，</a:t>
            </a:r>
            <a:endParaRPr lang="en-US" altLang="zh-CN" sz="32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放松了对中国的经济侵略</a:t>
            </a:r>
            <a:endParaRPr lang="zh-CN" altLang="en-US" sz="32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20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4481" y="263727"/>
            <a:ext cx="1500188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75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ea"/>
                <a:sym typeface="宋体" panose="02010600030101010101" pitchFamily="2" charset="-122"/>
              </a:rPr>
              <a:t>表现：</a:t>
            </a:r>
            <a:endParaRPr kumimoji="0" lang="zh-CN" altLang="en-US" sz="2675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800035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FF0000"/>
                </a:solidFill>
              </a:rPr>
              <a:t>棉纺织业：</a:t>
            </a:r>
            <a:r>
              <a:rPr lang="zh-CN" altLang="en-US" sz="2400" dirty="0" smtClean="0"/>
              <a:t>荣氏兄弟的申新集团、张謇的大生纱厂集团、周学熙创办的华新纺织公司及郭乐和郭顺创办的永安纺织集团。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</a:rPr>
              <a:t>面粉</a:t>
            </a:r>
            <a:r>
              <a:rPr lang="zh-CN" altLang="en-US" sz="2400" dirty="0" smtClean="0">
                <a:solidFill>
                  <a:srgbClr val="FF0000"/>
                </a:solidFill>
              </a:rPr>
              <a:t>业：</a:t>
            </a:r>
            <a:r>
              <a:rPr lang="zh-CN" altLang="en-US" sz="2400" dirty="0" smtClean="0"/>
              <a:t>面粉大量出口；粉价上涨，麦价下降，生产面粉获利丰厚。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</a:rPr>
              <a:t>卷烟</a:t>
            </a:r>
            <a:r>
              <a:rPr lang="zh-CN" altLang="en-US" sz="2400" dirty="0" smtClean="0">
                <a:solidFill>
                  <a:srgbClr val="FF0000"/>
                </a:solidFill>
              </a:rPr>
              <a:t>业：</a:t>
            </a:r>
            <a:r>
              <a:rPr lang="zh-CN" altLang="en-US" sz="2400" dirty="0" smtClean="0"/>
              <a:t>一战期间，民族资本主义背景的卷烟新厂增设不少。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FF0000"/>
                </a:solidFill>
              </a:rPr>
              <a:t>重工业：</a:t>
            </a:r>
            <a:r>
              <a:rPr lang="zh-CN" altLang="en-US" sz="2400" dirty="0" smtClean="0"/>
              <a:t>得到一定的发展。其中民族资本主义机器制造工业发展比较显著。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FF0000"/>
                </a:solidFill>
              </a:rPr>
              <a:t>化学工业</a:t>
            </a:r>
            <a:r>
              <a:rPr lang="zh-CN" altLang="en-US" sz="2400" dirty="0" smtClean="0"/>
              <a:t>：范旭东创办的久大盐业公司和永利制碱厂。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84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1382</Words>
  <Application>Microsoft Office PowerPoint</Application>
  <PresentationFormat>全屏显示(4:3)</PresentationFormat>
  <Paragraphs>113</Paragraphs>
  <Slides>22</Slides>
  <Notes>0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Office 主题</vt:lpstr>
      <vt:lpstr>Microsoft Excel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gggg</cp:lastModifiedBy>
  <cp:revision>60</cp:revision>
  <dcterms:modified xsi:type="dcterms:W3CDTF">2018-04-11T03:14:30Z</dcterms:modified>
</cp:coreProperties>
</file>